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7" r:id="rId2"/>
    <p:sldId id="271" r:id="rId3"/>
    <p:sldId id="270" r:id="rId4"/>
    <p:sldId id="275" r:id="rId5"/>
    <p:sldId id="278" r:id="rId6"/>
    <p:sldId id="311" r:id="rId7"/>
    <p:sldId id="319" r:id="rId8"/>
    <p:sldId id="280" r:id="rId9"/>
    <p:sldId id="299" r:id="rId10"/>
    <p:sldId id="300" r:id="rId11"/>
    <p:sldId id="312" r:id="rId12"/>
    <p:sldId id="321" r:id="rId13"/>
    <p:sldId id="301" r:id="rId14"/>
    <p:sldId id="306" r:id="rId15"/>
    <p:sldId id="310" r:id="rId16"/>
    <p:sldId id="303" r:id="rId17"/>
    <p:sldId id="304" r:id="rId18"/>
    <p:sldId id="305" r:id="rId19"/>
    <p:sldId id="313" r:id="rId20"/>
    <p:sldId id="281" r:id="rId21"/>
    <p:sldId id="292" r:id="rId22"/>
    <p:sldId id="293" r:id="rId23"/>
    <p:sldId id="294" r:id="rId24"/>
    <p:sldId id="295" r:id="rId25"/>
    <p:sldId id="297" r:id="rId26"/>
    <p:sldId id="298" r:id="rId27"/>
    <p:sldId id="314" r:id="rId28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3529" autoAdjust="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37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2B68DB1-F838-4170-A948-9B5B39781B29}" type="datetime2">
              <a:rPr lang="zh-TW" altLang="en-US" smtClean="0">
                <a:latin typeface="細明體" panose="02020509000000000000" pitchFamily="49" charset="-120"/>
                <a:ea typeface="細明體" panose="02020509000000000000" pitchFamily="49" charset="-120"/>
              </a:rPr>
              <a:t>2020年7月6日</a:t>
            </a:fld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4A4F617-7A30-41D4-AB86-5D833C98E18B}" type="slidenum">
              <a:rPr lang="en-US" altLang="zh-TW" smtClean="0">
                <a:latin typeface="細明體" panose="02020509000000000000" pitchFamily="49" charset="-120"/>
                <a:ea typeface="細明體" panose="02020509000000000000" pitchFamily="49" charset="-120"/>
              </a:rPr>
              <a:t>‹#›</a:t>
            </a:fld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94624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E548DC7D-4717-4966-8DF7-9C554E3C83F2}" type="datetime2">
              <a:rPr lang="zh-TW" altLang="en-US" smtClean="0"/>
              <a:pPr/>
              <a:t>2020年7月6日</a:t>
            </a:fld>
            <a:endParaRPr lang="zh-TW" altLang="en-US" dirty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dirty="0" smtClean="0"/>
              <a:t>按一下以編輯母片文字樣式</a:t>
            </a:r>
          </a:p>
          <a:p>
            <a:pPr lvl="1" rtl="0"/>
            <a:r>
              <a:rPr lang="zh-TW" altLang="en-US" dirty="0" smtClean="0"/>
              <a:t>第二層</a:t>
            </a:r>
          </a:p>
          <a:p>
            <a:pPr lvl="2" rtl="0"/>
            <a:r>
              <a:rPr lang="zh-TW" altLang="en-US" dirty="0" smtClean="0"/>
              <a:t>第三層</a:t>
            </a:r>
          </a:p>
          <a:p>
            <a:pPr lvl="3" rtl="0"/>
            <a:r>
              <a:rPr lang="zh-TW" altLang="en-US" dirty="0" smtClean="0"/>
              <a:t>第四層</a:t>
            </a:r>
          </a:p>
          <a:p>
            <a:pPr lvl="4" rtl="0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1B9A179D-2D27-49E2-B022-8EDDA2EFE68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4603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tw" sz="1200" i="1" dirty="0">
                <a:cs typeface="Arial" pitchFamily="34" charset="0"/>
              </a:rPr>
              <a:t>若要變更此投影片上的影像，請選取該圖片並將它刪除。然後按一下預留位置中的圖片圖示以插入您自己的影像。</a:t>
            </a:r>
          </a:p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22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altLang="zh-TW" smtClean="0"/>
              <a:pPr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6492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手繪多邊形 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7" name="手繪多邊形 6"/>
          <p:cNvSpPr>
            <a:spLocks/>
          </p:cNvSpPr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8" name="手繪多邊形 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40080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 rtlCol="0"/>
          <a:lstStyle>
            <a:lvl1pPr marL="0" indent="0" algn="l">
              <a:spcBef>
                <a:spcPts val="1200"/>
              </a:spcBef>
              <a:buNone/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25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 hasCustomPrompt="1"/>
          </p:nvPr>
        </p:nvSpPr>
        <p:spPr>
          <a:xfrm>
            <a:off x="1295400" y="1828800"/>
            <a:ext cx="3007179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dirty="0" smtClean="0"/>
              <a:t>按一下以編輯母片文樣式</a:t>
            </a:r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新增頁尾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59CAA90-B7A4-48C0-8F82-7AA9C34F188F}" type="datetime2">
              <a:rPr lang="zh-TW" altLang="en-US" smtClean="0"/>
              <a:pPr/>
              <a:t>2020年7月6日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兩張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invGray"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10" name="矩形 9"/>
          <p:cNvSpPr/>
          <p:nvPr/>
        </p:nvSpPr>
        <p:spPr bwMode="invGray"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1298448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 bwMode="invGray">
          <a:xfrm>
            <a:off x="1371273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8" name="圖片預留位置 2" descr="要新增影像的空白預留位置。按一下預留位置，然後選取您要新增的影像"/>
          <p:cNvSpPr>
            <a:spLocks noGrp="1"/>
          </p:cNvSpPr>
          <p:nvPr>
            <p:ph type="pic" idx="13"/>
          </p:nvPr>
        </p:nvSpPr>
        <p:spPr>
          <a:xfrm>
            <a:off x="6324600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13" name="文字預留位置 3"/>
          <p:cNvSpPr>
            <a:spLocks noGrp="1"/>
          </p:cNvSpPr>
          <p:nvPr>
            <p:ph type="body" sz="half" idx="14"/>
          </p:nvPr>
        </p:nvSpPr>
        <p:spPr bwMode="invGray">
          <a:xfrm>
            <a:off x="6412954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r>
              <a:rPr lang="zh-TW" altLang="en-US" smtClean="0"/>
              <a:t>新增頁尾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CC288428-A71D-4FD5-86E0-8E87A405CD06}" type="datetime2">
              <a:rPr lang="zh-TW" altLang="en-US" smtClean="0"/>
              <a:pPr/>
              <a:t>2020年7月6日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A7F8E3F6-DE14-48B2-B2BC-6FABA9630FB8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40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新增頁尾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6C7237D-9A83-4DBA-9C45-57DAA44BF686}" type="datetime2">
              <a:rPr lang="zh-TW" altLang="en-US" smtClean="0"/>
              <a:pPr/>
              <a:t>2020年7月6日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29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8" name="矩形 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9" name="矩形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871318" y="685800"/>
            <a:ext cx="1033272" cy="5486400"/>
          </a:xfrm>
        </p:spPr>
        <p:txBody>
          <a:bodyPr vert="eaVert"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295400" y="685800"/>
            <a:ext cx="7976754" cy="5486400"/>
          </a:xfrm>
        </p:spPr>
        <p:txBody>
          <a:bodyPr vert="eaVert"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2pPr>
            <a:lvl3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3pPr>
            <a:lvl4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4pPr>
            <a:lvl5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5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r>
              <a:rPr lang="zh-TW" altLang="en-US" smtClean="0"/>
              <a:t>新增頁尾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6AEEC33A-FAE9-40FB-B215-A6489B01F546}" type="datetime2">
              <a:rPr lang="zh-TW" altLang="en-US" smtClean="0"/>
              <a:pPr/>
              <a:t>2020年7月6日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A7F8E3F6-DE14-48B2-B2BC-6FABA9630FB8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41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新增頁尾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E604274-E79B-4579-92F9-78615D15D135}" type="datetime2">
              <a:rPr lang="zh-TW" altLang="en-US" smtClean="0"/>
              <a:pPr/>
              <a:t>2020年7月6日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61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含圖片的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11" name="手繪多邊形 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12" name="手繪多邊形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5" name="圖片預留位置 14" descr="要新增影像的空白預留位置。按一下預留位置，然後選取您要新增的影像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 rtlCol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 rtlCol="0"/>
          <a:lstStyle>
            <a:lvl1pPr marL="0" indent="0" algn="l">
              <a:buNone/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28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8" name="手繪多邊形 6"/>
          <p:cNvSpPr>
            <a:spLocks/>
          </p:cNvSpPr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9" name="手繪多邊形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10" name="手繪多邊形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5398" y="2914650"/>
            <a:ext cx="8046720" cy="1557338"/>
          </a:xfrm>
        </p:spPr>
        <p:txBody>
          <a:bodyPr rtlCol="0"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046718" cy="1011237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5196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295400" y="1828800"/>
            <a:ext cx="4572000" cy="4343400"/>
          </a:xfrm>
        </p:spPr>
        <p:txBody>
          <a:bodyPr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新增頁尾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95F078C-BA9A-40B3-BF32-09A7B9B36B1A}" type="datetime2">
              <a:rPr lang="zh-TW" altLang="en-US" smtClean="0"/>
              <a:pPr/>
              <a:t>2020年7月6日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82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572000" cy="850392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295400" y="2705100"/>
            <a:ext cx="4572000" cy="3467100"/>
          </a:xfrm>
        </p:spPr>
        <p:txBody>
          <a:bodyPr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324600" y="1828800"/>
            <a:ext cx="4572000" cy="847725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324600" y="2705100"/>
            <a:ext cx="4572000" cy="3467100"/>
          </a:xfrm>
        </p:spPr>
        <p:txBody>
          <a:bodyPr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新增頁尾</a:t>
            </a:r>
            <a:endParaRPr lang="zh-TW" altLang="en-US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092C078-CA35-4C0C-86C3-9543EA688271}" type="datetime2">
              <a:rPr lang="zh-TW" altLang="en-US" smtClean="0"/>
              <a:pPr/>
              <a:t>2020年7月6日</a:t>
            </a:fld>
            <a:endParaRPr lang="zh-TW" altLang="en-US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23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新增頁尾</a:t>
            </a:r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DA3ABCE-6D63-49EA-8675-A519E20E14AD}" type="datetime2">
              <a:rPr lang="zh-TW" altLang="en-US" smtClean="0"/>
              <a:pPr/>
              <a:t>2020年7月6日</a:t>
            </a:fld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73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新增頁尾</a:t>
            </a:r>
            <a:endParaRPr lang="zh-TW" altLang="en-US" dirty="0"/>
          </a:p>
        </p:txBody>
      </p:sp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805E369-E33C-4B72-AC6E-0BDA0252A141}" type="datetime2">
              <a:rPr lang="zh-TW" altLang="en-US" smtClean="0"/>
              <a:pPr/>
              <a:t>2020年7月6日</a:t>
            </a:fld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363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4728209" y="1828800"/>
            <a:ext cx="6126480" cy="4343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8" name="文字預留位置 3"/>
          <p:cNvSpPr>
            <a:spLocks noGrp="1"/>
          </p:cNvSpPr>
          <p:nvPr>
            <p:ph type="body" sz="half" idx="2" hasCustomPrompt="1"/>
          </p:nvPr>
        </p:nvSpPr>
        <p:spPr>
          <a:xfrm>
            <a:off x="1295400" y="1828800"/>
            <a:ext cx="3007179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dirty="0" smtClean="0"/>
              <a:t>按一下以編輯母片文樣式</a:t>
            </a:r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新增頁尾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D987E50-C9E0-46B7-BD44-9D13C4F8E178}" type="datetime2">
              <a:rPr lang="zh-TW" altLang="en-US" smtClean="0"/>
              <a:pPr/>
              <a:t>2020年7月6日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7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dirty="0" smtClean="0"/>
              <a:t>按一下以編輯母片文字樣式</a:t>
            </a:r>
          </a:p>
          <a:p>
            <a:pPr lvl="1" rtl="0"/>
            <a:r>
              <a:rPr lang="zh-TW" altLang="en-US" dirty="0" smtClean="0"/>
              <a:t>第二層</a:t>
            </a:r>
          </a:p>
          <a:p>
            <a:pPr lvl="2" rtl="0"/>
            <a:r>
              <a:rPr lang="zh-TW" altLang="en-US" dirty="0" smtClean="0"/>
              <a:t>第三層</a:t>
            </a:r>
          </a:p>
          <a:p>
            <a:pPr lvl="3" rtl="0"/>
            <a:r>
              <a:rPr lang="zh-TW" altLang="en-US" dirty="0" smtClean="0"/>
              <a:t>第四層</a:t>
            </a:r>
          </a:p>
          <a:p>
            <a:pPr lvl="4" rtl="0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r>
              <a:rPr lang="zh-TW" altLang="en-US" smtClean="0"/>
              <a:t>新增頁尾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74653F94-1873-4654-97AD-9F779CC08619}" type="datetime2">
              <a:rPr lang="zh-TW" altLang="en-US" smtClean="0"/>
              <a:pPr/>
              <a:t>2020年7月6日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A7F8E3F6-DE14-48B2-B2BC-6FABA9630FB8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47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細明體" panose="02020509000000000000" pitchFamily="49" charset="-120"/>
          <a:ea typeface="細明體" panose="02020509000000000000" pitchFamily="49" charset="-120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48640" y="2024743"/>
            <a:ext cx="5738145" cy="959184"/>
          </a:xfrm>
        </p:spPr>
        <p:txBody>
          <a:bodyPr rtlCol="0"/>
          <a:lstStyle/>
          <a:p>
            <a:pPr rtl="0"/>
            <a:r>
              <a:rPr lang="zh-TW" altLang="en-US" dirty="0" smtClean="0">
                <a:ea typeface="細明體" panose="02020509000000000000" pitchFamily="49" charset="-120"/>
              </a:rPr>
              <a:t>午餐 與 幸福感 的距離</a:t>
            </a:r>
            <a:endParaRPr lang="zh-TW" altLang="en-US" dirty="0">
              <a:ea typeface="細明體" panose="02020509000000000000" pitchFamily="49" charset="-120"/>
            </a:endParaRPr>
          </a:p>
        </p:txBody>
      </p:sp>
      <p:pic>
        <p:nvPicPr>
          <p:cNvPr id="5" name="圖片預留位置 4" descr="具有移動模糊效果的城市街道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" b="14"/>
          <a:stretch>
            <a:fillRect/>
          </a:stretch>
        </p:blipFill>
        <p:spPr/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48639" y="4767943"/>
            <a:ext cx="5172891" cy="1600200"/>
          </a:xfrm>
        </p:spPr>
        <p:txBody>
          <a:bodyPr rtlCol="0">
            <a:normAutofit fontScale="92500"/>
          </a:bodyPr>
          <a:lstStyle/>
          <a:p>
            <a:r>
              <a:rPr lang="en-US" altLang="zh-TW" dirty="0" smtClean="0"/>
              <a:t>Python 3</a:t>
            </a:r>
          </a:p>
          <a:p>
            <a:r>
              <a:rPr lang="zh-TW" altLang="en-US" dirty="0" smtClean="0"/>
              <a:t>忠孝</a:t>
            </a:r>
            <a:r>
              <a:rPr lang="en-US" altLang="zh-TW" dirty="0" smtClean="0"/>
              <a:t>-</a:t>
            </a:r>
            <a:r>
              <a:rPr lang="zh-TW" altLang="en-US" dirty="0" smtClean="0"/>
              <a:t>程式設計</a:t>
            </a:r>
            <a:r>
              <a:rPr lang="zh-TW" altLang="en-US" dirty="0"/>
              <a:t>工程師專班 洪孝承 </a:t>
            </a:r>
            <a:r>
              <a:rPr lang="en-US" altLang="zh-TW" dirty="0"/>
              <a:t>17</a:t>
            </a:r>
            <a:r>
              <a:rPr lang="zh-TW" altLang="en-US" dirty="0"/>
              <a:t>號</a:t>
            </a:r>
            <a:endParaRPr lang="en-US" altLang="zh-TW" dirty="0" smtClean="0">
              <a:ea typeface="細明體" panose="02020509000000000000" pitchFamily="49" charset="-120"/>
            </a:endParaRPr>
          </a:p>
          <a:p>
            <a:pPr rtl="0"/>
            <a:r>
              <a:rPr lang="en-US" altLang="zh-TW" dirty="0" smtClean="0">
                <a:ea typeface="細明體" panose="02020509000000000000" pitchFamily="49" charset="-120"/>
              </a:rPr>
              <a:t>Jackie Hung</a:t>
            </a:r>
            <a:endParaRPr lang="zh-TW" altLang="en-US" dirty="0"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8059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分析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0" y="1541414"/>
            <a:ext cx="9601200" cy="4343400"/>
          </a:xfrm>
        </p:spPr>
        <p:txBody>
          <a:bodyPr/>
          <a:lstStyle/>
          <a:p>
            <a:r>
              <a:rPr lang="zh-TW" altLang="en-US" dirty="0" smtClean="0"/>
              <a:t>再次擷取、計算並設定需要的資料與格式</a:t>
            </a:r>
            <a:endParaRPr lang="zh-TW" altLang="en-US" dirty="0"/>
          </a:p>
        </p:txBody>
      </p:sp>
      <p:grpSp>
        <p:nvGrpSpPr>
          <p:cNvPr id="13" name="群組 12"/>
          <p:cNvGrpSpPr/>
          <p:nvPr/>
        </p:nvGrpSpPr>
        <p:grpSpPr>
          <a:xfrm>
            <a:off x="3759003" y="3448967"/>
            <a:ext cx="2337237" cy="867933"/>
            <a:chOff x="1101734" y="150972"/>
            <a:chExt cx="2592511" cy="1037004"/>
          </a:xfrm>
        </p:grpSpPr>
        <p:sp>
          <p:nvSpPr>
            <p:cNvPr id="14" name="＞形箭號 13" title="Step 1 title"/>
            <p:cNvSpPr/>
            <p:nvPr/>
          </p:nvSpPr>
          <p:spPr>
            <a:xfrm>
              <a:off x="1101734" y="150972"/>
              <a:ext cx="2592511" cy="1037004"/>
            </a:xfrm>
            <a:prstGeom prst="chevron">
              <a:avLst/>
            </a:pr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＞形箭號 4"/>
            <p:cNvSpPr txBox="1"/>
            <p:nvPr/>
          </p:nvSpPr>
          <p:spPr>
            <a:xfrm>
              <a:off x="1620236" y="150972"/>
              <a:ext cx="1555507" cy="10370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4016" tIns="41339" rIns="41339" bIns="41339" numCol="1" spcCol="1270" rtlCol="0" anchor="ctr" anchorCtr="0">
              <a:noAutofit/>
            </a:bodyPr>
            <a:lstStyle/>
            <a:p>
              <a:pPr lvl="0" algn="ctr" defTabSz="1377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透過</a:t>
              </a:r>
              <a:r>
                <a:rPr lang="en-US" altLang="zh-TW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Python</a:t>
              </a: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擷取需要的資料</a:t>
              </a:r>
              <a:endParaRPr lang="zh-tw" sz="1200" kern="1200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pic>
        <p:nvPicPr>
          <p:cNvPr id="16" name="圖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260" y="2272064"/>
            <a:ext cx="1901178" cy="408967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994" y="2272064"/>
            <a:ext cx="1901178" cy="408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1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分析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0" y="1528354"/>
            <a:ext cx="9601200" cy="4343400"/>
          </a:xfrm>
        </p:spPr>
        <p:txBody>
          <a:bodyPr/>
          <a:lstStyle/>
          <a:p>
            <a:r>
              <a:rPr lang="zh-TW" altLang="en-US" dirty="0"/>
              <a:t>中國</a:t>
            </a:r>
            <a:r>
              <a:rPr lang="zh-TW" altLang="en-US" dirty="0" smtClean="0"/>
              <a:t>石油公告</a:t>
            </a:r>
            <a:r>
              <a:rPr lang="zh-TW" altLang="en-US" dirty="0"/>
              <a:t>歷史油價，取出</a:t>
            </a:r>
            <a:r>
              <a:rPr lang="en-US" altLang="zh-TW" dirty="0"/>
              <a:t>95</a:t>
            </a:r>
            <a:r>
              <a:rPr lang="zh-TW" altLang="en-US" dirty="0" smtClean="0"/>
              <a:t>無鉛汽油歷史價格</a:t>
            </a:r>
            <a:endParaRPr lang="zh-TW" altLang="en-US" dirty="0"/>
          </a:p>
        </p:txBody>
      </p:sp>
      <p:grpSp>
        <p:nvGrpSpPr>
          <p:cNvPr id="13" name="群組 12"/>
          <p:cNvGrpSpPr/>
          <p:nvPr/>
        </p:nvGrpSpPr>
        <p:grpSpPr>
          <a:xfrm>
            <a:off x="4007198" y="3435903"/>
            <a:ext cx="2337237" cy="867933"/>
            <a:chOff x="1101734" y="150972"/>
            <a:chExt cx="2592511" cy="1037004"/>
          </a:xfrm>
        </p:grpSpPr>
        <p:sp>
          <p:nvSpPr>
            <p:cNvPr id="14" name="＞形箭號 13" title="Step 1 title"/>
            <p:cNvSpPr/>
            <p:nvPr/>
          </p:nvSpPr>
          <p:spPr>
            <a:xfrm>
              <a:off x="1101734" y="150972"/>
              <a:ext cx="2592511" cy="1037004"/>
            </a:xfrm>
            <a:prstGeom prst="chevron">
              <a:avLst/>
            </a:pr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＞形箭號 4"/>
            <p:cNvSpPr txBox="1"/>
            <p:nvPr/>
          </p:nvSpPr>
          <p:spPr>
            <a:xfrm>
              <a:off x="1620236" y="150972"/>
              <a:ext cx="1555507" cy="10370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4016" tIns="41339" rIns="41339" bIns="41339" numCol="1" spcCol="1270" rtlCol="0" anchor="ctr" anchorCtr="0">
              <a:noAutofit/>
            </a:bodyPr>
            <a:lstStyle/>
            <a:p>
              <a:pPr lvl="0" algn="ctr" defTabSz="1377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透過</a:t>
              </a:r>
              <a:r>
                <a:rPr lang="en-US" altLang="zh-TW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Python</a:t>
              </a: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擷取需要的資料</a:t>
              </a:r>
              <a:endParaRPr lang="zh-tw" sz="1200" kern="1200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953" y="2267675"/>
            <a:ext cx="1901178" cy="4089672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503" y="2267675"/>
            <a:ext cx="1901178" cy="408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1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分析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0" y="1528354"/>
            <a:ext cx="9601200" cy="4343400"/>
          </a:xfrm>
        </p:spPr>
        <p:txBody>
          <a:bodyPr/>
          <a:lstStyle/>
          <a:p>
            <a:r>
              <a:rPr lang="zh-TW" altLang="en-US" dirty="0"/>
              <a:t>從政府開放資料</a:t>
            </a:r>
            <a:r>
              <a:rPr lang="en-US" altLang="zh-TW" dirty="0"/>
              <a:t>-</a:t>
            </a:r>
            <a:r>
              <a:rPr lang="zh-TW" altLang="en-US" dirty="0"/>
              <a:t>政府行政機關辦公日曆表 取出 每年放假</a:t>
            </a:r>
            <a:r>
              <a:rPr lang="zh-TW" altLang="en-US" dirty="0" smtClean="0"/>
              <a:t>日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 並</a:t>
            </a:r>
            <a:r>
              <a:rPr lang="zh-TW" altLang="en-US" dirty="0"/>
              <a:t>算出工作日天數</a:t>
            </a:r>
            <a:endParaRPr lang="zh-TW" altLang="en-US" dirty="0"/>
          </a:p>
        </p:txBody>
      </p:sp>
      <p:grpSp>
        <p:nvGrpSpPr>
          <p:cNvPr id="13" name="群組 12"/>
          <p:cNvGrpSpPr/>
          <p:nvPr/>
        </p:nvGrpSpPr>
        <p:grpSpPr>
          <a:xfrm>
            <a:off x="4007198" y="3671033"/>
            <a:ext cx="2337237" cy="867933"/>
            <a:chOff x="1101734" y="150972"/>
            <a:chExt cx="2592511" cy="1037004"/>
          </a:xfrm>
        </p:grpSpPr>
        <p:sp>
          <p:nvSpPr>
            <p:cNvPr id="14" name="＞形箭號 13" title="Step 1 title"/>
            <p:cNvSpPr/>
            <p:nvPr/>
          </p:nvSpPr>
          <p:spPr>
            <a:xfrm>
              <a:off x="1101734" y="150972"/>
              <a:ext cx="2592511" cy="1037004"/>
            </a:xfrm>
            <a:prstGeom prst="chevron">
              <a:avLst/>
            </a:pr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＞形箭號 4"/>
            <p:cNvSpPr txBox="1"/>
            <p:nvPr/>
          </p:nvSpPr>
          <p:spPr>
            <a:xfrm>
              <a:off x="1620236" y="150972"/>
              <a:ext cx="1555507" cy="10370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4016" tIns="41339" rIns="41339" bIns="41339" numCol="1" spcCol="1270" rtlCol="0" anchor="ctr" anchorCtr="0">
              <a:noAutofit/>
            </a:bodyPr>
            <a:lstStyle/>
            <a:p>
              <a:pPr lvl="0" algn="ctr" defTabSz="1377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透過</a:t>
              </a:r>
              <a:r>
                <a:rPr lang="en-US" altLang="zh-TW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Python</a:t>
              </a: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擷取需要的資料</a:t>
              </a:r>
              <a:endParaRPr lang="zh-tw" sz="1200" kern="1200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607806"/>
            <a:ext cx="1908094" cy="410455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139" y="2842938"/>
            <a:ext cx="364807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3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分析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0" y="1541417"/>
            <a:ext cx="9601200" cy="4343400"/>
          </a:xfrm>
        </p:spPr>
        <p:txBody>
          <a:bodyPr/>
          <a:lstStyle/>
          <a:p>
            <a:r>
              <a:rPr lang="zh-TW" altLang="en-US" dirty="0"/>
              <a:t>算出</a:t>
            </a:r>
            <a:r>
              <a:rPr lang="en-US" altLang="zh-TW" dirty="0"/>
              <a:t>6</a:t>
            </a:r>
            <a:r>
              <a:rPr lang="zh-TW" altLang="en-US" dirty="0"/>
              <a:t>年以來所有相關機車維修保養險費用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461918" y="2960522"/>
            <a:ext cx="523385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約</a:t>
            </a:r>
            <a:r>
              <a:rPr lang="en-US" altLang="zh-TW" dirty="0" smtClean="0"/>
              <a:t>6</a:t>
            </a:r>
            <a:r>
              <a:rPr lang="zh-TW" altLang="en-US" dirty="0" smtClean="0"/>
              <a:t>年來所有機車保養等費用共計：</a:t>
            </a:r>
            <a:r>
              <a:rPr lang="en-US" altLang="zh-TW" dirty="0" smtClean="0"/>
              <a:t>23,218 </a:t>
            </a:r>
            <a:r>
              <a:rPr lang="zh-TW" altLang="en-US" dirty="0" smtClean="0"/>
              <a:t>如下：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燃料</a:t>
            </a:r>
            <a:r>
              <a:rPr lang="zh-TW" altLang="en-US" dirty="0"/>
              <a:t>稅</a:t>
            </a:r>
            <a:r>
              <a:rPr lang="zh-TW" altLang="en-US" dirty="0" smtClean="0"/>
              <a:t>、第三責任險、強制險、原</a:t>
            </a:r>
            <a:r>
              <a:rPr lang="zh-TW" altLang="en-US" dirty="0"/>
              <a:t>廠普立珠</a:t>
            </a:r>
            <a:r>
              <a:rPr lang="zh-TW" altLang="en-US" dirty="0" smtClean="0"/>
              <a:t>、</a:t>
            </a:r>
            <a:endParaRPr lang="en-US" altLang="zh-TW" dirty="0" smtClean="0"/>
          </a:p>
          <a:p>
            <a:r>
              <a:rPr lang="zh-TW" altLang="en-US" dirty="0" smtClean="0"/>
              <a:t>原</a:t>
            </a:r>
            <a:r>
              <a:rPr lang="zh-TW" altLang="en-US" dirty="0"/>
              <a:t>廠皮帶</a:t>
            </a:r>
            <a:r>
              <a:rPr lang="zh-TW" altLang="en-US" dirty="0" smtClean="0"/>
              <a:t>、化油器</a:t>
            </a:r>
            <a:r>
              <a:rPr lang="zh-TW" altLang="en-US" dirty="0"/>
              <a:t>、汽油精、換機油/齒輪油</a:t>
            </a:r>
            <a:r>
              <a:rPr lang="zh-TW" altLang="en-US" dirty="0" smtClean="0"/>
              <a:t>、</a:t>
            </a:r>
            <a:endParaRPr lang="en-US" altLang="zh-TW" dirty="0" smtClean="0"/>
          </a:p>
          <a:p>
            <a:r>
              <a:rPr lang="zh-TW" altLang="en-US" dirty="0" smtClean="0"/>
              <a:t>換</a:t>
            </a:r>
            <a:r>
              <a:rPr lang="zh-TW" altLang="en-US" dirty="0"/>
              <a:t>輪胎、煞車皮、空氣濾網</a:t>
            </a:r>
            <a:r>
              <a:rPr lang="zh-TW" altLang="en-US" dirty="0" smtClean="0"/>
              <a:t>、換</a:t>
            </a:r>
            <a:r>
              <a:rPr lang="zh-TW" altLang="en-US" dirty="0"/>
              <a:t>碼表線</a:t>
            </a:r>
            <a:r>
              <a:rPr lang="zh-TW" altLang="en-US" dirty="0" smtClean="0"/>
              <a:t>、</a:t>
            </a:r>
            <a:endParaRPr lang="en-US" altLang="zh-TW" dirty="0" smtClean="0"/>
          </a:p>
          <a:p>
            <a:r>
              <a:rPr lang="zh-TW" altLang="en-US" dirty="0" smtClean="0"/>
              <a:t>換</a:t>
            </a:r>
            <a:r>
              <a:rPr lang="zh-TW" altLang="en-US" dirty="0"/>
              <a:t>負壓管、換座墊</a:t>
            </a:r>
            <a:r>
              <a:rPr lang="zh-TW" altLang="en-US" dirty="0" smtClean="0"/>
              <a:t>、換</a:t>
            </a:r>
            <a:r>
              <a:rPr lang="zh-TW" altLang="en-US" dirty="0"/>
              <a:t>後燈組、大燈燈泡</a:t>
            </a:r>
            <a:r>
              <a:rPr lang="zh-TW" altLang="en-US" dirty="0" smtClean="0"/>
              <a:t>、</a:t>
            </a:r>
            <a:endParaRPr lang="en-US" altLang="zh-TW" dirty="0" smtClean="0"/>
          </a:p>
          <a:p>
            <a:r>
              <a:rPr lang="zh-TW" altLang="en-US" dirty="0" smtClean="0"/>
              <a:t>電池、高壓</a:t>
            </a:r>
            <a:r>
              <a:rPr lang="zh-TW" altLang="en-US" dirty="0"/>
              <a:t>線圈頭、點火線、火星塞</a:t>
            </a:r>
          </a:p>
        </p:txBody>
      </p:sp>
      <p:sp>
        <p:nvSpPr>
          <p:cNvPr id="10" name="上彎箭號 9"/>
          <p:cNvSpPr/>
          <p:nvPr/>
        </p:nvSpPr>
        <p:spPr>
          <a:xfrm>
            <a:off x="3449703" y="4456270"/>
            <a:ext cx="1416800" cy="1071155"/>
          </a:xfrm>
          <a:prstGeom prst="bent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98" y="2201278"/>
            <a:ext cx="1901178" cy="408967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775" y="3327353"/>
            <a:ext cx="29432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14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分析</a:t>
            </a:r>
            <a:endParaRPr lang="en-US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80" y="1616120"/>
            <a:ext cx="3905250" cy="328612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883" y="1291984"/>
            <a:ext cx="3924300" cy="32670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569" y="1189534"/>
            <a:ext cx="3886200" cy="328612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7745" y="3581400"/>
            <a:ext cx="3914775" cy="32766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715" y="3671763"/>
            <a:ext cx="3867150" cy="324802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8793" y="3419195"/>
            <a:ext cx="3924300" cy="3267075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3704" y="935210"/>
            <a:ext cx="6041085" cy="507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52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分析</a:t>
            </a:r>
            <a:endParaRPr lang="en-US" altLang="zh-TW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455" y="268628"/>
            <a:ext cx="1777365" cy="3823335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0359" y="2936680"/>
            <a:ext cx="1777365" cy="3823335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062" y="268628"/>
            <a:ext cx="1777365" cy="3823335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4149" y="330861"/>
            <a:ext cx="1777365" cy="3823335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1725" y="1617554"/>
            <a:ext cx="1777365" cy="3823335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98822" y="2799315"/>
            <a:ext cx="1777365" cy="382333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4288" y="1339931"/>
            <a:ext cx="1777365" cy="3823335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99" y="2242528"/>
            <a:ext cx="2085975" cy="3228975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9191" y="2799315"/>
            <a:ext cx="1777365" cy="3823335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32258" y="2502934"/>
            <a:ext cx="1777365" cy="3823335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54443" y="2912693"/>
            <a:ext cx="1777365" cy="3823335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37335" y="806694"/>
            <a:ext cx="1777365" cy="3823335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69239" y="920461"/>
            <a:ext cx="1777365" cy="3823335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97311" y="1315044"/>
            <a:ext cx="1777365" cy="3823335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19097" y="2567788"/>
            <a:ext cx="1777365" cy="3823335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38993" y="2954731"/>
            <a:ext cx="1777365" cy="3823335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65985" y="2552011"/>
            <a:ext cx="1777365" cy="382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4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圖表</a:t>
            </a:r>
            <a:endParaRPr lang="en-US" altLang="zh-TW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232" y="1541417"/>
            <a:ext cx="7438085" cy="517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22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圖表</a:t>
            </a:r>
            <a:endParaRPr lang="en-US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750" y="1568746"/>
            <a:ext cx="7684500" cy="518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9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圖表</a:t>
            </a: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750" y="1568746"/>
            <a:ext cx="7684500" cy="518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0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總結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政府資料統計到</a:t>
            </a:r>
            <a:r>
              <a:rPr lang="en-US" altLang="zh-TW" dirty="0" smtClean="0"/>
              <a:t>2017</a:t>
            </a:r>
            <a:r>
              <a:rPr lang="zh-TW" altLang="en-US" dirty="0" smtClean="0"/>
              <a:t>年止，全台機車數</a:t>
            </a:r>
            <a:r>
              <a:rPr lang="en-US" altLang="zh-TW" dirty="0" smtClean="0"/>
              <a:t>-13,755,582</a:t>
            </a:r>
          </a:p>
          <a:p>
            <a:r>
              <a:rPr lang="zh-TW" altLang="en-US" dirty="0" smtClean="0"/>
              <a:t>騎車上下班</a:t>
            </a:r>
            <a:r>
              <a:rPr lang="en-US" altLang="zh-TW" dirty="0" smtClean="0"/>
              <a:t>(</a:t>
            </a:r>
            <a:r>
              <a:rPr lang="zh-TW" altLang="en-US" dirty="0" smtClean="0"/>
              <a:t>課</a:t>
            </a:r>
            <a:r>
              <a:rPr lang="en-US" altLang="zh-TW" dirty="0" smtClean="0"/>
              <a:t>)</a:t>
            </a:r>
          </a:p>
          <a:p>
            <a:r>
              <a:rPr lang="zh-TW" altLang="en-US" dirty="0"/>
              <a:t>便利</a:t>
            </a:r>
            <a:r>
              <a:rPr lang="zh-TW" altLang="en-US" dirty="0" smtClean="0"/>
              <a:t>！</a:t>
            </a:r>
            <a:endParaRPr lang="en-US" altLang="zh-TW" dirty="0" smtClean="0"/>
          </a:p>
          <a:p>
            <a:r>
              <a:rPr lang="zh-TW" altLang="en-US" dirty="0" smtClean="0"/>
              <a:t>一天省</a:t>
            </a:r>
            <a:r>
              <a:rPr lang="en-US" altLang="zh-TW" dirty="0" smtClean="0"/>
              <a:t>40</a:t>
            </a:r>
            <a:r>
              <a:rPr lang="zh-TW" altLang="en-US" dirty="0" smtClean="0"/>
              <a:t>分鐘！</a:t>
            </a:r>
            <a:endParaRPr lang="en-US" altLang="zh-TW" dirty="0" smtClean="0"/>
          </a:p>
          <a:p>
            <a:r>
              <a:rPr lang="zh-TW" altLang="en-US" dirty="0" smtClean="0"/>
              <a:t>一天省下</a:t>
            </a:r>
            <a:r>
              <a:rPr lang="en-US" altLang="zh-TW" dirty="0" smtClean="0"/>
              <a:t>40</a:t>
            </a:r>
            <a:r>
              <a:rPr lang="zh-TW" altLang="en-US" dirty="0" smtClean="0"/>
              <a:t>元</a:t>
            </a:r>
            <a:r>
              <a:rPr lang="zh-TW" altLang="en-US" dirty="0"/>
              <a:t>！</a:t>
            </a:r>
            <a:endParaRPr lang="en-US" altLang="zh-TW" dirty="0" smtClean="0"/>
          </a:p>
          <a:p>
            <a:r>
              <a:rPr lang="zh-TW" altLang="en-US" dirty="0" smtClean="0"/>
              <a:t>午餐多了預算可以吃得更有幸福感</a:t>
            </a:r>
            <a:r>
              <a:rPr lang="zh-TW" altLang="en-US" dirty="0"/>
              <a:t>！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6329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967446" y="2233748"/>
            <a:ext cx="2597331" cy="1233504"/>
          </a:xfrm>
        </p:spPr>
        <p:txBody>
          <a:bodyPr rtlCol="0"/>
          <a:lstStyle/>
          <a:p>
            <a:r>
              <a:rPr lang="zh-TW" altLang="en-US" dirty="0" smtClean="0"/>
              <a:t>ＷＨＹ？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296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0" y="1541416"/>
            <a:ext cx="9601200" cy="4343400"/>
          </a:xfrm>
        </p:spPr>
        <p:txBody>
          <a:bodyPr/>
          <a:lstStyle/>
          <a:p>
            <a:r>
              <a:rPr lang="zh-TW" altLang="en-US" dirty="0" smtClean="0"/>
              <a:t>原始資料處理</a:t>
            </a:r>
            <a:r>
              <a:rPr lang="en-US" altLang="zh-TW" dirty="0" smtClean="0"/>
              <a:t>-</a:t>
            </a:r>
            <a:r>
              <a:rPr lang="zh-TW" altLang="en-US" dirty="0"/>
              <a:t>程式碼</a:t>
            </a:r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2" y="1971256"/>
            <a:ext cx="5617030" cy="471131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640" y="1971256"/>
            <a:ext cx="5620546" cy="471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0" y="1541416"/>
            <a:ext cx="9601200" cy="4343400"/>
          </a:xfrm>
        </p:spPr>
        <p:txBody>
          <a:bodyPr/>
          <a:lstStyle/>
          <a:p>
            <a:r>
              <a:rPr lang="zh-TW" altLang="en-US" dirty="0" smtClean="0"/>
              <a:t>原始資料處理</a:t>
            </a:r>
            <a:r>
              <a:rPr lang="en-US" altLang="zh-TW" dirty="0" smtClean="0"/>
              <a:t>-</a:t>
            </a:r>
            <a:r>
              <a:rPr lang="zh-TW" altLang="en-US" dirty="0"/>
              <a:t>程式碼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2" y="1971344"/>
            <a:ext cx="5577838" cy="47112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109" y="1974954"/>
            <a:ext cx="5530077" cy="470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78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0" y="1541416"/>
            <a:ext cx="9601200" cy="4343400"/>
          </a:xfrm>
        </p:spPr>
        <p:txBody>
          <a:bodyPr/>
          <a:lstStyle/>
          <a:p>
            <a:r>
              <a:rPr lang="zh-TW" altLang="en-US" dirty="0" smtClean="0"/>
              <a:t>原始資料處理</a:t>
            </a:r>
            <a:r>
              <a:rPr lang="en-US" altLang="zh-TW" dirty="0" smtClean="0"/>
              <a:t>-</a:t>
            </a:r>
            <a:r>
              <a:rPr lang="zh-TW" altLang="en-US" dirty="0"/>
              <a:t>程式碼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2" y="1971257"/>
            <a:ext cx="5543644" cy="471131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245" y="1971257"/>
            <a:ext cx="5577941" cy="471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2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0" y="1541416"/>
            <a:ext cx="9601200" cy="4343400"/>
          </a:xfrm>
        </p:spPr>
        <p:txBody>
          <a:bodyPr/>
          <a:lstStyle/>
          <a:p>
            <a:r>
              <a:rPr lang="zh-TW" altLang="en-US" dirty="0" smtClean="0"/>
              <a:t>原始資料處理</a:t>
            </a:r>
            <a:r>
              <a:rPr lang="en-US" altLang="zh-TW" dirty="0" smtClean="0"/>
              <a:t>-</a:t>
            </a:r>
            <a:r>
              <a:rPr lang="zh-TW" altLang="en-US" dirty="0"/>
              <a:t>程式碼</a:t>
            </a:r>
          </a:p>
          <a:p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2" y="1971256"/>
            <a:ext cx="5577943" cy="471131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201" y="1971256"/>
            <a:ext cx="5613985" cy="471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07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0" y="1541416"/>
            <a:ext cx="9601200" cy="4343400"/>
          </a:xfrm>
        </p:spPr>
        <p:txBody>
          <a:bodyPr/>
          <a:lstStyle/>
          <a:p>
            <a:r>
              <a:rPr lang="zh-TW" altLang="en-US" dirty="0" smtClean="0"/>
              <a:t>原始資料處理</a:t>
            </a:r>
            <a:r>
              <a:rPr lang="en-US" altLang="zh-TW" dirty="0" smtClean="0"/>
              <a:t>-</a:t>
            </a:r>
            <a:r>
              <a:rPr lang="zh-TW" altLang="en-US" dirty="0"/>
              <a:t>程式碼</a:t>
            </a:r>
          </a:p>
          <a:p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086" y="1971256"/>
            <a:ext cx="5550100" cy="471131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2" y="1971255"/>
            <a:ext cx="5523878" cy="471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0" y="1541416"/>
            <a:ext cx="9601200" cy="4343400"/>
          </a:xfrm>
        </p:spPr>
        <p:txBody>
          <a:bodyPr/>
          <a:lstStyle/>
          <a:p>
            <a:r>
              <a:rPr lang="zh-TW" altLang="en-US" dirty="0" smtClean="0"/>
              <a:t>原始資料處理</a:t>
            </a:r>
            <a:r>
              <a:rPr lang="en-US" altLang="zh-TW" dirty="0" smtClean="0"/>
              <a:t>-</a:t>
            </a:r>
            <a:r>
              <a:rPr lang="zh-TW" altLang="en-US" dirty="0"/>
              <a:t>程式碼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2" y="1971256"/>
            <a:ext cx="5579395" cy="471131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152" y="1971256"/>
            <a:ext cx="5545034" cy="471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3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0" y="1541416"/>
            <a:ext cx="9601200" cy="4343400"/>
          </a:xfrm>
        </p:spPr>
        <p:txBody>
          <a:bodyPr/>
          <a:lstStyle/>
          <a:p>
            <a:r>
              <a:rPr lang="zh-TW" altLang="en-US" dirty="0" smtClean="0"/>
              <a:t>原始資料處理</a:t>
            </a:r>
            <a:r>
              <a:rPr lang="en-US" altLang="zh-TW" dirty="0" smtClean="0"/>
              <a:t>-</a:t>
            </a:r>
            <a:r>
              <a:rPr lang="zh-TW" altLang="en-US" dirty="0"/>
              <a:t>程式碼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2" y="1971256"/>
            <a:ext cx="5628066" cy="471131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001" y="1971256"/>
            <a:ext cx="5562185" cy="471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88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遇到問題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程式方法不熟悉，導致很多想法做法費時太長</a:t>
            </a:r>
            <a:endParaRPr lang="en-US" altLang="zh-TW" dirty="0" smtClean="0"/>
          </a:p>
          <a:p>
            <a:r>
              <a:rPr lang="zh-TW" altLang="en-US" dirty="0"/>
              <a:t>程式碼太</a:t>
            </a:r>
            <a:r>
              <a:rPr lang="zh-TW" altLang="en-US" dirty="0" smtClean="0"/>
              <a:t>長</a:t>
            </a:r>
            <a:r>
              <a:rPr lang="zh-TW" altLang="en-US" dirty="0" smtClean="0"/>
              <a:t>，資料處理過程過於重複，可再找</a:t>
            </a:r>
            <a:r>
              <a:rPr lang="zh-TW" altLang="en-US" dirty="0" smtClean="0"/>
              <a:t>方法縮減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4133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上班族 午餐 吃得好不好</a:t>
            </a:r>
            <a:r>
              <a:rPr lang="zh-TW" altLang="en-US" dirty="0"/>
              <a:t>？</a:t>
            </a:r>
            <a:endParaRPr lang="en-US" altLang="zh-TW" dirty="0" smtClean="0"/>
          </a:p>
          <a:p>
            <a:r>
              <a:rPr lang="zh-TW" altLang="en-US" dirty="0" smtClean="0"/>
              <a:t>便宜的不好吃 ， 好吃的</a:t>
            </a:r>
            <a:r>
              <a:rPr lang="zh-TW" altLang="en-US" dirty="0"/>
              <a:t>不</a:t>
            </a:r>
            <a:r>
              <a:rPr lang="zh-TW" altLang="en-US" dirty="0" smtClean="0"/>
              <a:t>便宜</a:t>
            </a:r>
            <a:r>
              <a:rPr lang="zh-TW" altLang="en-US" dirty="0"/>
              <a:t>！</a:t>
            </a:r>
            <a:endParaRPr lang="en-US" altLang="zh-TW" dirty="0" smtClean="0"/>
          </a:p>
          <a:p>
            <a:r>
              <a:rPr lang="zh-TW" altLang="en-US" dirty="0" smtClean="0"/>
              <a:t>沒錢，沒幸福感</a:t>
            </a:r>
            <a:r>
              <a:rPr lang="en-US" altLang="zh-TW" dirty="0"/>
              <a:t> </a:t>
            </a:r>
            <a:r>
              <a:rPr lang="en-US" altLang="zh-TW" dirty="0" smtClean="0"/>
              <a:t>!</a:t>
            </a:r>
          </a:p>
          <a:p>
            <a:r>
              <a:rPr lang="zh-TW" altLang="en-US" dirty="0" smtClean="0"/>
              <a:t>如何找回幸福</a:t>
            </a:r>
            <a:r>
              <a:rPr lang="zh-TW" altLang="en-US" dirty="0"/>
              <a:t>感？</a:t>
            </a:r>
            <a:endParaRPr lang="en-US" altLang="zh-TW" dirty="0" smtClean="0"/>
          </a:p>
          <a:p>
            <a:r>
              <a:rPr lang="zh-TW" altLang="en-US" dirty="0" smtClean="0"/>
              <a:t>外財</a:t>
            </a:r>
            <a:r>
              <a:rPr lang="en-US" altLang="zh-TW" dirty="0" smtClean="0"/>
              <a:t>-</a:t>
            </a:r>
            <a:r>
              <a:rPr lang="zh-TW" altLang="en-US" dirty="0" smtClean="0"/>
              <a:t>機會小．．．</a:t>
            </a:r>
            <a:endParaRPr lang="en-US" altLang="zh-TW" dirty="0" smtClean="0"/>
          </a:p>
          <a:p>
            <a:r>
              <a:rPr lang="zh-TW" altLang="en-US" dirty="0" smtClean="0"/>
              <a:t>加薪</a:t>
            </a:r>
            <a:r>
              <a:rPr lang="en-US" altLang="zh-TW" dirty="0" smtClean="0"/>
              <a:t>-</a:t>
            </a:r>
            <a:r>
              <a:rPr lang="zh-TW" altLang="en-US" dirty="0" smtClean="0"/>
              <a:t>想太多．．．</a:t>
            </a:r>
            <a:endParaRPr lang="en-US" altLang="zh-TW" dirty="0" smtClean="0"/>
          </a:p>
          <a:p>
            <a:r>
              <a:rPr lang="zh-TW" altLang="en-US" dirty="0" smtClean="0"/>
              <a:t>那怎麼辦</a:t>
            </a:r>
            <a:r>
              <a:rPr lang="zh-TW" altLang="en-US" dirty="0"/>
              <a:t>？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437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找資料</a:t>
            </a:r>
            <a:endParaRPr lang="en-US" altLang="zh-TW" dirty="0" smtClean="0"/>
          </a:p>
          <a:p>
            <a:r>
              <a:rPr lang="zh-TW" altLang="en-US" dirty="0" smtClean="0"/>
              <a:t>分析</a:t>
            </a:r>
            <a:endParaRPr lang="en-US" altLang="zh-TW" dirty="0" smtClean="0"/>
          </a:p>
          <a:p>
            <a:r>
              <a:rPr lang="zh-TW" altLang="en-US" dirty="0" smtClean="0"/>
              <a:t>圖表</a:t>
            </a:r>
            <a:endParaRPr lang="en-US" altLang="zh-TW" dirty="0" smtClean="0"/>
          </a:p>
          <a:p>
            <a:r>
              <a:rPr lang="zh-TW" altLang="en-US" dirty="0" smtClean="0"/>
              <a:t>總結</a:t>
            </a:r>
            <a:endParaRPr lang="en-US" altLang="zh-TW" dirty="0" smtClean="0"/>
          </a:p>
          <a:p>
            <a:r>
              <a:rPr lang="zh-TW" altLang="en-US" dirty="0" smtClean="0"/>
              <a:t>遇到問題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350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</a:t>
            </a:r>
            <a:r>
              <a:rPr lang="zh-TW" altLang="en-US" dirty="0" smtClean="0"/>
              <a:t>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0" y="1541418"/>
            <a:ext cx="9601200" cy="4343400"/>
          </a:xfrm>
        </p:spPr>
        <p:txBody>
          <a:bodyPr/>
          <a:lstStyle/>
          <a:p>
            <a:r>
              <a:rPr lang="zh-TW" altLang="en-US" dirty="0" smtClean="0"/>
              <a:t>自我紀錄－約６年資料</a:t>
            </a:r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025" y="2083524"/>
            <a:ext cx="2169568" cy="445916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61" y="2080823"/>
            <a:ext cx="2178994" cy="447853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717" y="2093442"/>
            <a:ext cx="2172854" cy="446591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371" y="2098161"/>
            <a:ext cx="2175108" cy="447054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059" y="2093442"/>
            <a:ext cx="2177404" cy="447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2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0" y="1541414"/>
            <a:ext cx="9601200" cy="4343400"/>
          </a:xfrm>
        </p:spPr>
        <p:txBody>
          <a:bodyPr/>
          <a:lstStyle/>
          <a:p>
            <a:r>
              <a:rPr lang="zh-TW" altLang="en-US" dirty="0" smtClean="0"/>
              <a:t>網路公開資料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2" y="2442753"/>
            <a:ext cx="5798676" cy="341717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346" y="2442753"/>
            <a:ext cx="5698949" cy="341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3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找資料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81" y="1574075"/>
            <a:ext cx="10058400" cy="516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3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分析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0" y="1541419"/>
            <a:ext cx="9601200" cy="4343400"/>
          </a:xfrm>
        </p:spPr>
        <p:txBody>
          <a:bodyPr/>
          <a:lstStyle/>
          <a:p>
            <a:r>
              <a:rPr lang="zh-TW" altLang="en-US" dirty="0" smtClean="0"/>
              <a:t>原始</a:t>
            </a:r>
            <a:r>
              <a:rPr lang="zh-TW" altLang="en-US" dirty="0" smtClean="0"/>
              <a:t>資料處理</a:t>
            </a:r>
            <a:r>
              <a:rPr lang="en-US" altLang="zh-TW" dirty="0" smtClean="0"/>
              <a:t>-</a:t>
            </a:r>
            <a:r>
              <a:rPr lang="zh-TW" altLang="en-US" dirty="0" smtClean="0"/>
              <a:t>自我</a:t>
            </a:r>
            <a:r>
              <a:rPr lang="zh-TW" altLang="en-US" dirty="0"/>
              <a:t>紀錄機車加油資料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27" y="2203357"/>
            <a:ext cx="1784593" cy="408867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383" y="2202359"/>
            <a:ext cx="5104448" cy="4089672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2177642" y="3217099"/>
            <a:ext cx="2337237" cy="867933"/>
            <a:chOff x="1101734" y="150972"/>
            <a:chExt cx="2592511" cy="1037004"/>
          </a:xfrm>
        </p:grpSpPr>
        <p:sp>
          <p:nvSpPr>
            <p:cNvPr id="7" name="＞形箭號 6" title="Step 1 title"/>
            <p:cNvSpPr/>
            <p:nvPr/>
          </p:nvSpPr>
          <p:spPr>
            <a:xfrm>
              <a:off x="1101734" y="150972"/>
              <a:ext cx="2592511" cy="1037004"/>
            </a:xfrm>
            <a:prstGeom prst="chevron">
              <a:avLst/>
            </a:pr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＞形箭號 4"/>
            <p:cNvSpPr txBox="1"/>
            <p:nvPr/>
          </p:nvSpPr>
          <p:spPr>
            <a:xfrm>
              <a:off x="1620236" y="150972"/>
              <a:ext cx="1555507" cy="10370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4016" tIns="41339" rIns="41339" bIns="41339" numCol="1" spcCol="1270" rtlCol="0" anchor="ctr" anchorCtr="0">
              <a:noAutofit/>
            </a:bodyPr>
            <a:lstStyle/>
            <a:p>
              <a:pPr lvl="0" algn="ctr" defTabSz="1377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透過</a:t>
              </a:r>
              <a:r>
                <a:rPr lang="en-US" altLang="zh-TW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Python</a:t>
              </a: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轉換</a:t>
              </a:r>
              <a:endParaRPr lang="en-US" altLang="zh-TW" sz="1200" dirty="0" smtClean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  <a:p>
              <a:pPr lvl="0" algn="ctr" defTabSz="1377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轉成</a:t>
              </a:r>
              <a:r>
                <a:rPr lang="en-US" altLang="zh-TW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TXT/CSV</a:t>
              </a: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格</a:t>
              </a:r>
              <a:r>
                <a:rPr lang="zh-TW" altLang="en-US" sz="1200" dirty="0">
                  <a:latin typeface="細明體" panose="02020509000000000000" pitchFamily="49" charset="-120"/>
                  <a:ea typeface="細明體" panose="02020509000000000000" pitchFamily="49" charset="-120"/>
                </a:rPr>
                <a:t>式</a:t>
              </a:r>
              <a:endParaRPr lang="zh-tw" sz="1200" kern="1200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7132" y="2202359"/>
            <a:ext cx="1901178" cy="408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43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分析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0" y="1528354"/>
            <a:ext cx="9601200" cy="4343400"/>
          </a:xfrm>
        </p:spPr>
        <p:txBody>
          <a:bodyPr/>
          <a:lstStyle/>
          <a:p>
            <a:r>
              <a:rPr lang="zh-TW" altLang="en-US" dirty="0" smtClean="0"/>
              <a:t>擷取、計算並設定需要的資料與格式</a:t>
            </a:r>
            <a:endParaRPr lang="zh-TW" alt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952" y="2267675"/>
            <a:ext cx="1901178" cy="4089672"/>
          </a:xfrm>
          <a:prstGeom prst="rect">
            <a:avLst/>
          </a:prstGeom>
        </p:spPr>
      </p:pic>
      <p:grpSp>
        <p:nvGrpSpPr>
          <p:cNvPr id="13" name="群組 12"/>
          <p:cNvGrpSpPr/>
          <p:nvPr/>
        </p:nvGrpSpPr>
        <p:grpSpPr>
          <a:xfrm>
            <a:off x="4007198" y="3435903"/>
            <a:ext cx="2337237" cy="867933"/>
            <a:chOff x="1101734" y="150972"/>
            <a:chExt cx="2592511" cy="1037004"/>
          </a:xfrm>
        </p:grpSpPr>
        <p:sp>
          <p:nvSpPr>
            <p:cNvPr id="14" name="＞形箭號 13" title="Step 1 title"/>
            <p:cNvSpPr/>
            <p:nvPr/>
          </p:nvSpPr>
          <p:spPr>
            <a:xfrm>
              <a:off x="1101734" y="150972"/>
              <a:ext cx="2592511" cy="1037004"/>
            </a:xfrm>
            <a:prstGeom prst="chevron">
              <a:avLst/>
            </a:pr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＞形箭號 4"/>
            <p:cNvSpPr txBox="1"/>
            <p:nvPr/>
          </p:nvSpPr>
          <p:spPr>
            <a:xfrm>
              <a:off x="1620236" y="150972"/>
              <a:ext cx="1555507" cy="10370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4016" tIns="41339" rIns="41339" bIns="41339" numCol="1" spcCol="1270" rtlCol="0" anchor="ctr" anchorCtr="0">
              <a:noAutofit/>
            </a:bodyPr>
            <a:lstStyle/>
            <a:p>
              <a:pPr lvl="0" algn="ctr" defTabSz="1377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透過</a:t>
              </a:r>
              <a:r>
                <a:rPr lang="en-US" altLang="zh-TW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Python</a:t>
              </a: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擷取需要的資料</a:t>
              </a:r>
              <a:endParaRPr lang="zh-tw" sz="1200" kern="1200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503" y="2267675"/>
            <a:ext cx="1901178" cy="408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67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銷售方向 16X9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168_TF03431374.potx" id="{F0EBC986-451C-4B17-90C8-F1989F871348}" vid="{AFE7C668-3806-4FCC-812E-F2C994D1BAA9}"/>
    </a:ext>
  </a:extLst>
</a:theme>
</file>

<file path=ppt/theme/theme2.xml><?xml version="1.0" encoding="utf-8"?>
<a:theme xmlns:a="http://schemas.openxmlformats.org/drawingml/2006/main" name="Office 佈景主題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商務方向簡報 (寬螢幕)</Template>
  <TotalTime>1820</TotalTime>
  <Words>443</Words>
  <Application>Microsoft Office PowerPoint</Application>
  <PresentationFormat>寬螢幕</PresentationFormat>
  <Paragraphs>80</Paragraphs>
  <Slides>27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1" baseType="lpstr">
      <vt:lpstr>細明體</vt:lpstr>
      <vt:lpstr>Arial</vt:lpstr>
      <vt:lpstr>Book Antiqua</vt:lpstr>
      <vt:lpstr>銷售方向 16X9</vt:lpstr>
      <vt:lpstr>午餐 與 幸福感 的距離</vt:lpstr>
      <vt:lpstr>ＷＨＹ？</vt:lpstr>
      <vt:lpstr>PowerPoint 簡報</vt:lpstr>
      <vt:lpstr>PowerPoint 簡報</vt:lpstr>
      <vt:lpstr>找資料</vt:lpstr>
      <vt:lpstr>找資料</vt:lpstr>
      <vt:lpstr>找資料</vt:lpstr>
      <vt:lpstr>分析</vt:lpstr>
      <vt:lpstr>分析</vt:lpstr>
      <vt:lpstr>分析</vt:lpstr>
      <vt:lpstr>分析</vt:lpstr>
      <vt:lpstr>分析</vt:lpstr>
      <vt:lpstr>分析</vt:lpstr>
      <vt:lpstr>分析</vt:lpstr>
      <vt:lpstr>分析</vt:lpstr>
      <vt:lpstr>圖表</vt:lpstr>
      <vt:lpstr>圖表</vt:lpstr>
      <vt:lpstr>圖表</vt:lpstr>
      <vt:lpstr>總結</vt:lpstr>
      <vt:lpstr>找資料</vt:lpstr>
      <vt:lpstr>找資料</vt:lpstr>
      <vt:lpstr>找資料</vt:lpstr>
      <vt:lpstr>找資料</vt:lpstr>
      <vt:lpstr>找資料</vt:lpstr>
      <vt:lpstr>找資料</vt:lpstr>
      <vt:lpstr>找資料</vt:lpstr>
      <vt:lpstr>遇到問題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上班族 午餐</dc:title>
  <dc:creator>Jackie</dc:creator>
  <cp:lastModifiedBy>Jackie</cp:lastModifiedBy>
  <cp:revision>42</cp:revision>
  <dcterms:created xsi:type="dcterms:W3CDTF">2020-07-02T03:33:59Z</dcterms:created>
  <dcterms:modified xsi:type="dcterms:W3CDTF">2020-07-06T08:59:26Z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